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67" r:id="rId3"/>
    <p:sldId id="259" r:id="rId4"/>
    <p:sldId id="271" r:id="rId5"/>
    <p:sldId id="260" r:id="rId6"/>
    <p:sldId id="261" r:id="rId7"/>
    <p:sldId id="262" r:id="rId8"/>
    <p:sldId id="273" r:id="rId9"/>
    <p:sldId id="27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38" autoAdjust="0"/>
    <p:restoredTop sz="91552" autoAdjust="0"/>
  </p:normalViewPr>
  <p:slideViewPr>
    <p:cSldViewPr snapToGrid="0">
      <p:cViewPr varScale="1">
        <p:scale>
          <a:sx n="62" d="100"/>
          <a:sy n="62" d="100"/>
        </p:scale>
        <p:origin x="14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24A096-D3BE-43CB-BF28-0398D940D274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48BFA-5207-40AB-9D92-C4DD053206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841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C48BFA-5207-40AB-9D92-C4DD053206FC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7660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study examines the preparedness, vulnerability, exposure and performance of 25 European countries during the economic crisis caused by the Covid-19 epidemic. 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C48BFA-5207-40AB-9D92-C4DD053206FC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6596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9E2A3B13-9CBD-4A3A-92E7-8C0686F73E18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EBB38562-9554-48E3-9538-182AAA9F555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4699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3B13-9CBD-4A3A-92E7-8C0686F73E18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EBB38562-9554-48E3-9538-182AAA9F555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0741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3B13-9CBD-4A3A-92E7-8C0686F73E18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EBB38562-9554-48E3-9538-182AAA9F555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7853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3B13-9CBD-4A3A-92E7-8C0686F73E18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EBB38562-9554-48E3-9538-182AAA9F5554}" type="slidenum">
              <a:rPr lang="hu-HU" smtClean="0"/>
              <a:t>‹#›</a:t>
            </a:fld>
            <a:endParaRPr lang="hu-HU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9952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3B13-9CBD-4A3A-92E7-8C0686F73E18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EBB38562-9554-48E3-9538-182AAA9F555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888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3B13-9CBD-4A3A-92E7-8C0686F73E18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8562-9554-48E3-9538-182AAA9F555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2029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3B13-9CBD-4A3A-92E7-8C0686F73E18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8562-9554-48E3-9538-182AAA9F555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8755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3B13-9CBD-4A3A-92E7-8C0686F73E18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8562-9554-48E3-9538-182AAA9F555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88454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9E2A3B13-9CBD-4A3A-92E7-8C0686F73E18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EBB38562-9554-48E3-9538-182AAA9F555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11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3B13-9CBD-4A3A-92E7-8C0686F73E18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8562-9554-48E3-9538-182AAA9F555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3368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9E2A3B13-9CBD-4A3A-92E7-8C0686F73E18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EBB38562-9554-48E3-9538-182AAA9F555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711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3B13-9CBD-4A3A-92E7-8C0686F73E18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8562-9554-48E3-9538-182AAA9F555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416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3B13-9CBD-4A3A-92E7-8C0686F73E18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8562-9554-48E3-9538-182AAA9F555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9900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3B13-9CBD-4A3A-92E7-8C0686F73E18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8562-9554-48E3-9538-182AAA9F555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090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3B13-9CBD-4A3A-92E7-8C0686F73E18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8562-9554-48E3-9538-182AAA9F555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2217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3B13-9CBD-4A3A-92E7-8C0686F73E18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8562-9554-48E3-9538-182AAA9F555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762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3B13-9CBD-4A3A-92E7-8C0686F73E18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8562-9554-48E3-9538-182AAA9F555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0723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3B13-9CBD-4A3A-92E7-8C0686F73E18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38562-9554-48E3-9538-182AAA9F555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98770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43741" y="2908602"/>
            <a:ext cx="6069268" cy="1373070"/>
          </a:xfrm>
        </p:spPr>
        <p:txBody>
          <a:bodyPr/>
          <a:lstStyle/>
          <a:p>
            <a:r>
              <a:rPr lang="en-US" sz="3800" dirty="0"/>
              <a:t>The short-term economic impact of the Covid-19 pandemic in the EU</a:t>
            </a:r>
            <a:endParaRPr lang="hu-HU" sz="38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76743" y="5918662"/>
            <a:ext cx="6108101" cy="939338"/>
          </a:xfrm>
        </p:spPr>
        <p:txBody>
          <a:bodyPr>
            <a:normAutofit/>
          </a:bodyPr>
          <a:lstStyle/>
          <a:p>
            <a:pPr algn="ctr"/>
            <a:r>
              <a:rPr lang="hu-HU" dirty="0"/>
              <a:t>University of Public Service, Ludovika</a:t>
            </a:r>
          </a:p>
          <a:p>
            <a:pPr algn="ctr"/>
            <a:r>
              <a:rPr lang="en-US" dirty="0"/>
              <a:t>Economy and Competitiveness Research Institute</a:t>
            </a:r>
          </a:p>
        </p:txBody>
      </p:sp>
      <p:sp>
        <p:nvSpPr>
          <p:cNvPr id="5" name="AutoShape 2" descr="Probono Magazin"/>
          <p:cNvSpPr>
            <a:spLocks noChangeAspect="1" noChangeArrowheads="1"/>
          </p:cNvSpPr>
          <p:nvPr/>
        </p:nvSpPr>
        <p:spPr bwMode="auto">
          <a:xfrm>
            <a:off x="155574" y="-144463"/>
            <a:ext cx="2546061" cy="2546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030" name="Picture 6" descr="Nemzeti Közszolgálati Egyetem - Szakkollégiumi Együttműködési Fórum - Home 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8851" y="2733710"/>
            <a:ext cx="1373070" cy="1373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zövegdoboz 6"/>
          <p:cNvSpPr txBox="1"/>
          <p:nvPr/>
        </p:nvSpPr>
        <p:spPr>
          <a:xfrm>
            <a:off x="510242" y="4638502"/>
            <a:ext cx="60027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dirty="0"/>
              <a:t>Kolozsi, Pál Péter</a:t>
            </a:r>
          </a:p>
          <a:p>
            <a:pPr algn="r"/>
            <a:r>
              <a:rPr lang="hu-HU" dirty="0"/>
              <a:t>2020. 12. 10.</a:t>
            </a:r>
          </a:p>
          <a:p>
            <a:pPr algn="r"/>
            <a:r>
              <a:rPr lang="hu-HU" dirty="0" err="1"/>
              <a:t>Zagreb</a:t>
            </a:r>
            <a:r>
              <a:rPr lang="hu-HU" dirty="0"/>
              <a:t>, </a:t>
            </a:r>
            <a:r>
              <a:rPr lang="hu-HU" dirty="0" err="1"/>
              <a:t>Croatia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46181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533400" y="4802103"/>
            <a:ext cx="6896534" cy="901208"/>
          </a:xfrm>
        </p:spPr>
        <p:txBody>
          <a:bodyPr>
            <a:normAutofit fontScale="90000"/>
          </a:bodyPr>
          <a:lstStyle/>
          <a:p>
            <a:r>
              <a:rPr lang="hu-HU" dirty="0" err="1"/>
              <a:t>Thank</a:t>
            </a:r>
            <a:r>
              <a:rPr lang="hu-HU" dirty="0"/>
              <a:t> </a:t>
            </a:r>
            <a:r>
              <a:rPr lang="hu-HU" dirty="0" err="1"/>
              <a:t>You</a:t>
            </a:r>
            <a:r>
              <a:rPr lang="hu-HU" dirty="0"/>
              <a:t> </a:t>
            </a:r>
            <a:r>
              <a:rPr lang="hu-HU" dirty="0" err="1"/>
              <a:t>very</a:t>
            </a:r>
            <a:r>
              <a:rPr lang="hu-HU" dirty="0"/>
              <a:t> </a:t>
            </a:r>
            <a:r>
              <a:rPr lang="hu-HU" dirty="0" err="1"/>
              <a:t>much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your</a:t>
            </a:r>
            <a:r>
              <a:rPr lang="hu-HU" dirty="0"/>
              <a:t> </a:t>
            </a:r>
            <a:r>
              <a:rPr lang="hu-HU" dirty="0" err="1"/>
              <a:t>attention</a:t>
            </a:r>
            <a:r>
              <a:rPr lang="hu-HU" dirty="0"/>
              <a:t>!</a:t>
            </a:r>
          </a:p>
        </p:txBody>
      </p:sp>
      <p:pic>
        <p:nvPicPr>
          <p:cNvPr id="2050" name="Picture 2" descr="Nemzeti Közszolgálati Egyetem - Szakkollégiumi Együttműködési Fórum - Home 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932" y="4693310"/>
            <a:ext cx="1118794" cy="1118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5365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FB31A79-D79F-43AC-9B06-D162E2902FC1}"/>
              </a:ext>
            </a:extLst>
          </p:cNvPr>
          <p:cNvSpPr/>
          <p:nvPr/>
        </p:nvSpPr>
        <p:spPr>
          <a:xfrm>
            <a:off x="531639" y="3099119"/>
            <a:ext cx="2980944" cy="1124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/>
              <a:t>Great </a:t>
            </a:r>
            <a:r>
              <a:rPr lang="hu-HU" sz="2800" dirty="0" err="1"/>
              <a:t>depression</a:t>
            </a:r>
            <a:endParaRPr lang="hu-HU" sz="2800" dirty="0"/>
          </a:p>
          <a:p>
            <a:pPr algn="ctr"/>
            <a:r>
              <a:rPr lang="hu-HU" sz="2800" dirty="0"/>
              <a:t>(1929-1933)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555E49-0418-4B18-866E-3EB52E51FB1D}"/>
              </a:ext>
            </a:extLst>
          </p:cNvPr>
          <p:cNvSpPr/>
          <p:nvPr/>
        </p:nvSpPr>
        <p:spPr>
          <a:xfrm>
            <a:off x="531639" y="4700843"/>
            <a:ext cx="2980944" cy="1124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/>
              <a:t>Great </a:t>
            </a:r>
            <a:r>
              <a:rPr lang="hu-HU" sz="2800" dirty="0" err="1"/>
              <a:t>recession</a:t>
            </a:r>
            <a:endParaRPr lang="hu-HU" sz="2800" dirty="0"/>
          </a:p>
          <a:p>
            <a:pPr algn="ctr"/>
            <a:r>
              <a:rPr lang="hu-HU" sz="2800" dirty="0"/>
              <a:t>(2007-2008)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FC307D2-79E3-4C7B-A744-D441C2332C5D}"/>
              </a:ext>
            </a:extLst>
          </p:cNvPr>
          <p:cNvSpPr/>
          <p:nvPr/>
        </p:nvSpPr>
        <p:spPr>
          <a:xfrm>
            <a:off x="5937701" y="3769679"/>
            <a:ext cx="2980944" cy="11247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2800" dirty="0"/>
              <a:t>Great </a:t>
            </a:r>
            <a:r>
              <a:rPr lang="hu-HU" sz="2800" dirty="0" err="1"/>
              <a:t>lockdown</a:t>
            </a:r>
            <a:endParaRPr lang="hu-HU" sz="2800" dirty="0"/>
          </a:p>
          <a:p>
            <a:pPr algn="ctr"/>
            <a:r>
              <a:rPr lang="hu-HU" sz="2800" dirty="0"/>
              <a:t>(2020-?)</a:t>
            </a:r>
          </a:p>
        </p:txBody>
      </p:sp>
      <p:sp>
        <p:nvSpPr>
          <p:cNvPr id="14" name="Arrow: Left-Right 13">
            <a:extLst>
              <a:ext uri="{FF2B5EF4-FFF2-40B4-BE49-F238E27FC236}">
                <a16:creationId xmlns:a16="http://schemas.microsoft.com/office/drawing/2014/main" id="{0438BC7B-1974-4445-B77C-ED77CB452F66}"/>
              </a:ext>
            </a:extLst>
          </p:cNvPr>
          <p:cNvSpPr/>
          <p:nvPr/>
        </p:nvSpPr>
        <p:spPr>
          <a:xfrm>
            <a:off x="3857483" y="3986733"/>
            <a:ext cx="1773936" cy="737616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C97A2809-FE4B-466A-8AA1-046994FF6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This</a:t>
            </a:r>
            <a:r>
              <a:rPr lang="hu-HU" dirty="0"/>
              <a:t> </a:t>
            </a:r>
            <a:r>
              <a:rPr lang="hu-HU" dirty="0" err="1"/>
              <a:t>time</a:t>
            </a:r>
            <a:r>
              <a:rPr lang="hu-HU" dirty="0"/>
              <a:t> is </a:t>
            </a:r>
            <a:r>
              <a:rPr lang="hu-HU" dirty="0" err="1"/>
              <a:t>really</a:t>
            </a:r>
            <a:r>
              <a:rPr lang="hu-HU" dirty="0"/>
              <a:t> </a:t>
            </a:r>
            <a:r>
              <a:rPr lang="hu-HU" dirty="0" err="1"/>
              <a:t>different</a:t>
            </a:r>
            <a:r>
              <a:rPr lang="hu-HU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08608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The </a:t>
            </a:r>
            <a:r>
              <a:rPr lang="hu-HU" dirty="0" err="1"/>
              <a:t>nature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shock</a:t>
            </a:r>
            <a:endParaRPr lang="hu-HU" dirty="0"/>
          </a:p>
        </p:txBody>
      </p:sp>
      <p:pic>
        <p:nvPicPr>
          <p:cNvPr id="2050" name="Picture 2" descr="Nemzeti Közszolgálati Egyetem - Szakkollégiumi Együttműködési Fórum - Home 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932" y="753228"/>
            <a:ext cx="1118794" cy="1118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97DFC06-AB61-4985-AE79-C752E7BF5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98817"/>
            <a:ext cx="9088870" cy="3432518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Economic developments in 2020 have been 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fundamentally determined 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by the pandemic </a:t>
            </a:r>
            <a:r>
              <a:rPr lang="en-GB" sz="1800" dirty="0">
                <a:latin typeface="Times New Roman" panose="02020603050405020304" pitchFamily="18" charset="0"/>
              </a:rPr>
              <a:t>caused by the Covid-19</a:t>
            </a:r>
            <a:r>
              <a:rPr lang="hu-HU" sz="1800" dirty="0">
                <a:latin typeface="Times New Roman" panose="02020603050405020304" pitchFamily="18" charset="0"/>
              </a:rPr>
              <a:t>, </a:t>
            </a:r>
            <a:r>
              <a:rPr lang="en-GB" sz="1800" dirty="0">
                <a:latin typeface="Times New Roman" panose="02020603050405020304" pitchFamily="18" charset="0"/>
              </a:rPr>
              <a:t>the public health</a:t>
            </a:r>
            <a:r>
              <a:rPr lang="hu-HU" sz="1800" dirty="0">
                <a:latin typeface="Times New Roman" panose="02020603050405020304" pitchFamily="18" charset="0"/>
              </a:rPr>
              <a:t> and </a:t>
            </a:r>
            <a:r>
              <a:rPr lang="en-GB" sz="1800" dirty="0">
                <a:latin typeface="Times New Roman" panose="02020603050405020304" pitchFamily="18" charset="0"/>
              </a:rPr>
              <a:t>economic policy measures taken in response.</a:t>
            </a:r>
            <a:endParaRPr lang="hu-HU" sz="1800" dirty="0">
              <a:latin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u-HU" sz="1800" b="1" dirty="0">
                <a:latin typeface="Times New Roman" panose="02020603050405020304" pitchFamily="18" charset="0"/>
              </a:rPr>
              <a:t>S</a:t>
            </a:r>
            <a:r>
              <a:rPr lang="en-GB" sz="1800" b="1" dirty="0" err="1">
                <a:latin typeface="Times New Roman" panose="02020603050405020304" pitchFamily="18" charset="0"/>
              </a:rPr>
              <a:t>upply</a:t>
            </a:r>
            <a:r>
              <a:rPr lang="en-GB" sz="1800" b="1" dirty="0">
                <a:latin typeface="Times New Roman" panose="02020603050405020304" pitchFamily="18" charset="0"/>
              </a:rPr>
              <a:t> </a:t>
            </a:r>
            <a:r>
              <a:rPr lang="hu-HU" sz="1800" b="1" dirty="0" err="1">
                <a:latin typeface="Times New Roman" panose="02020603050405020304" pitchFamily="18" charset="0"/>
              </a:rPr>
              <a:t>or</a:t>
            </a:r>
            <a:r>
              <a:rPr lang="hu-HU" sz="1800" b="1" dirty="0">
                <a:latin typeface="Times New Roman" panose="02020603050405020304" pitchFamily="18" charset="0"/>
              </a:rPr>
              <a:t> </a:t>
            </a:r>
            <a:r>
              <a:rPr lang="en-GB" sz="1800" b="1" dirty="0">
                <a:latin typeface="Times New Roman" panose="02020603050405020304" pitchFamily="18" charset="0"/>
              </a:rPr>
              <a:t>demand shock</a:t>
            </a:r>
            <a:r>
              <a:rPr lang="hu-HU" sz="1800" b="1" dirty="0">
                <a:latin typeface="Times New Roman" panose="02020603050405020304" pitchFamily="18" charset="0"/>
              </a:rPr>
              <a:t>?</a:t>
            </a:r>
            <a:r>
              <a:rPr lang="en-GB" sz="1800" b="1" dirty="0">
                <a:latin typeface="Times New Roman" panose="02020603050405020304" pitchFamily="18" charset="0"/>
              </a:rPr>
              <a:t> </a:t>
            </a:r>
            <a:endParaRPr lang="hu-HU" sz="1800" b="1" dirty="0">
              <a:latin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u-HU" sz="1800" dirty="0">
                <a:latin typeface="Times New Roman" panose="02020603050405020304" pitchFamily="18" charset="0"/>
              </a:rPr>
              <a:t>T</a:t>
            </a:r>
            <a:r>
              <a:rPr lang="en-GB" sz="1800" dirty="0">
                <a:latin typeface="Times New Roman" panose="02020603050405020304" pitchFamily="18" charset="0"/>
              </a:rPr>
              <a:t>he distinction is important because the crisis management of negative demand and supply shocks requires very different forms on the fiscal and monetary sides</a:t>
            </a:r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hu-H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 the case of the coronavirus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hu-H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Both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!</a:t>
            </a: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shock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is </a:t>
            </a:r>
            <a:r>
              <a:rPr lang="hu-H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</a:t>
            </a:r>
            <a:r>
              <a:rPr lang="en-GB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xogenous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Households would be very happy to consume and companies would be ready to invest, but restrictions by the state and/or caution (fear) impose a physical barrier to accessing services and products</a:t>
            </a:r>
            <a:endParaRPr lang="hu-H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apacities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sources of income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must be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kept alive so that demand can show up again after restrictions have been lifted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+ 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 state also has to contribute to the restructuring of the economy in order to avoid</a:t>
            </a: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repeated interruption in demand </a:t>
            </a:r>
            <a:endParaRPr lang="hu-HU" sz="1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What </a:t>
            </a:r>
            <a:r>
              <a:rPr lang="hu-HU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correlation between the macroeconomic</a:t>
            </a:r>
            <a:r>
              <a:rPr lang="hu-HU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vulnerability, characteristics</a:t>
            </a:r>
            <a:r>
              <a:rPr lang="hu-H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of </a:t>
            </a:r>
            <a:r>
              <a:rPr lang="hu-HU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countries</a:t>
            </a:r>
            <a:r>
              <a:rPr lang="hu-H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 the extent of the shock caused by </a:t>
            </a:r>
            <a:r>
              <a:rPr lang="hu-HU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COVID-19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hu-HU" sz="2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374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14FD0-BE90-471E-A05D-8B824AB0D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Methodology</a:t>
            </a:r>
            <a:endParaRPr lang="hu-H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833F4-7387-4FF1-95B1-8EA06483F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8" y="2096086"/>
            <a:ext cx="5748678" cy="4628271"/>
          </a:xfrm>
        </p:spPr>
        <p:txBody>
          <a:bodyPr>
            <a:noAutofit/>
          </a:bodyPr>
          <a:lstStyle/>
          <a:p>
            <a:r>
              <a:rPr lang="en-US" sz="2300" dirty="0"/>
              <a:t>Countries </a:t>
            </a:r>
            <a:r>
              <a:rPr lang="hu-HU" sz="2300" b="1" dirty="0" err="1"/>
              <a:t>were</a:t>
            </a:r>
            <a:r>
              <a:rPr lang="hu-HU" sz="2300" b="1" dirty="0"/>
              <a:t> </a:t>
            </a:r>
            <a:r>
              <a:rPr lang="en-US" sz="2300" b="1" dirty="0"/>
              <a:t>divided into </a:t>
            </a:r>
            <a:r>
              <a:rPr lang="hu-HU" sz="2300" b="1" dirty="0"/>
              <a:t>7 </a:t>
            </a:r>
            <a:r>
              <a:rPr lang="en-US" sz="2300" b="1" dirty="0"/>
              <a:t>groups,</a:t>
            </a:r>
            <a:r>
              <a:rPr lang="en-US" sz="2300" dirty="0"/>
              <a:t> based on fiscal, social, and external vulnerability indicators. </a:t>
            </a:r>
            <a:r>
              <a:rPr lang="hu-HU" sz="2300" b="1" dirty="0"/>
              <a:t>C</a:t>
            </a:r>
            <a:r>
              <a:rPr lang="en-US" sz="2300" b="1" dirty="0"/>
              <a:t>luster</a:t>
            </a:r>
            <a:r>
              <a:rPr lang="hu-HU" sz="2300" b="1" dirty="0"/>
              <a:t>s </a:t>
            </a:r>
            <a:r>
              <a:rPr lang="hu-HU" sz="2300" dirty="0"/>
              <a:t>re</a:t>
            </a:r>
            <a:r>
              <a:rPr lang="en-US" sz="2300" dirty="0"/>
              <a:t>present the situation when Covid-19</a:t>
            </a:r>
            <a:r>
              <a:rPr lang="hu-HU" sz="2300" dirty="0"/>
              <a:t> </a:t>
            </a:r>
            <a:r>
              <a:rPr lang="en-US" sz="2300" dirty="0"/>
              <a:t>and the resulting economic impacts reached a given country.</a:t>
            </a:r>
            <a:endParaRPr lang="hu-HU" sz="2300" dirty="0"/>
          </a:p>
          <a:p>
            <a:r>
              <a:rPr lang="en-US" sz="2300" b="1" dirty="0"/>
              <a:t>Specific patterns of country groups are explored </a:t>
            </a:r>
            <a:r>
              <a:rPr lang="en-US" sz="2300" dirty="0"/>
              <a:t>in the evolution of crisis period indicators of production, labor market, mobility and risk premium. </a:t>
            </a:r>
            <a:endParaRPr lang="hu-HU" sz="2300" dirty="0"/>
          </a:p>
          <a:p>
            <a:r>
              <a:rPr lang="en-US" sz="2300" dirty="0"/>
              <a:t>The aim of the analysis is to </a:t>
            </a:r>
            <a:r>
              <a:rPr lang="en-US" sz="2300" b="1" dirty="0"/>
              <a:t>find a correlation </a:t>
            </a:r>
            <a:r>
              <a:rPr lang="en-US" sz="2300" dirty="0"/>
              <a:t>between pre-crisis preparedness and the extent of the economic shock caused by the crisis.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9A555E-BCD1-4003-91D8-470A09D45D56}"/>
              </a:ext>
            </a:extLst>
          </p:cNvPr>
          <p:cNvSpPr txBox="1"/>
          <p:nvPr/>
        </p:nvSpPr>
        <p:spPr>
          <a:xfrm>
            <a:off x="5889356" y="2037908"/>
            <a:ext cx="3215958" cy="4934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hu-HU" sz="2000" b="1" u="sng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Cluster</a:t>
            </a:r>
            <a:r>
              <a:rPr lang="hu-HU" sz="20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b="1" u="sng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indicators</a:t>
            </a:r>
            <a:endParaRPr lang="hu-HU" sz="2000" b="1" u="sng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 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hu-HU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budget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balace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2016–2019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hu-HU" sz="20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</a:t>
            </a:r>
            <a:r>
              <a:rPr lang="hu-HU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hu-HU" sz="20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gross</a:t>
            </a:r>
            <a:r>
              <a:rPr lang="hu-HU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government debt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2016</a:t>
            </a:r>
            <a:r>
              <a:rPr lang="hu-HU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hu-HU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hu-HU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export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ratio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2016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ontribution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tourism to GDP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2016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2018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 of 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ocial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expenditures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2016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2018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hu-HU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GINI </a:t>
            </a:r>
            <a:r>
              <a:rPr lang="en-US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u-HU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</a:t>
            </a:r>
            <a:r>
              <a:rPr lang="hu-HU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2016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2018</a:t>
            </a:r>
            <a:r>
              <a:rPr lang="hu-HU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hu-HU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211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The </a:t>
            </a:r>
            <a:r>
              <a:rPr lang="hu-HU" dirty="0" err="1"/>
              <a:t>seven</a:t>
            </a:r>
            <a:r>
              <a:rPr lang="hu-HU" dirty="0"/>
              <a:t> </a:t>
            </a:r>
            <a:r>
              <a:rPr lang="hu-HU" dirty="0" err="1"/>
              <a:t>clusters</a:t>
            </a:r>
            <a:endParaRPr lang="hu-HU" dirty="0"/>
          </a:p>
        </p:txBody>
      </p:sp>
      <p:pic>
        <p:nvPicPr>
          <p:cNvPr id="2050" name="Picture 2" descr="Nemzeti Közszolgálati Egyetem - Szakkollégiumi Együttműködési Fórum - Home 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932" y="753228"/>
            <a:ext cx="1118794" cy="1118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Kép 56">
            <a:extLst>
              <a:ext uri="{FF2B5EF4-FFF2-40B4-BE49-F238E27FC236}">
                <a16:creationId xmlns:a16="http://schemas.microsoft.com/office/drawing/2014/main" id="{D0862F5E-FF5D-416E-81FD-1180A027F78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213926"/>
            <a:ext cx="3239145" cy="4388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4ED16E3-A402-4CE0-825F-FDE073CD12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8469" y="2924025"/>
            <a:ext cx="6063996" cy="2927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104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emzeti Közszolgálati Egyetem - Szakkollégiumi Együttműködési Fórum - Home 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932" y="753228"/>
            <a:ext cx="1118794" cy="1118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28A7C9A-EC91-4D04-88BC-37B9C0A882D9}"/>
              </a:ext>
            </a:extLst>
          </p:cNvPr>
          <p:cNvSpPr txBox="1"/>
          <p:nvPr/>
        </p:nvSpPr>
        <p:spPr>
          <a:xfrm>
            <a:off x="5063152" y="2211669"/>
            <a:ext cx="4080848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1900" b="1" dirty="0">
                <a:effectLst/>
                <a:latin typeface="+mj-lt"/>
                <a:ea typeface="Calibri" panose="020F0502020204030204" pitchFamily="34" charset="0"/>
              </a:rPr>
              <a:t>C</a:t>
            </a:r>
            <a:r>
              <a:rPr lang="en-GB" sz="1900" b="1" dirty="0" err="1">
                <a:effectLst/>
                <a:latin typeface="+mj-lt"/>
                <a:ea typeface="Calibri" panose="020F0502020204030204" pitchFamily="34" charset="0"/>
              </a:rPr>
              <a:t>lusters</a:t>
            </a:r>
            <a:r>
              <a:rPr lang="en-GB" sz="1900" b="1" dirty="0">
                <a:effectLst/>
                <a:latin typeface="+mj-lt"/>
                <a:ea typeface="Calibri" panose="020F0502020204030204" pitchFamily="34" charset="0"/>
              </a:rPr>
              <a:t> are clearly separable </a:t>
            </a:r>
            <a:r>
              <a:rPr lang="en-GB" sz="1900" dirty="0">
                <a:effectLst/>
                <a:latin typeface="+mj-lt"/>
                <a:ea typeface="Calibri" panose="020F0502020204030204" pitchFamily="34" charset="0"/>
              </a:rPr>
              <a:t>in the social indicators. As for the other four indicators describing the initial situation before the crisis, the separation of the seven clusters is not so marked.</a:t>
            </a:r>
            <a:endParaRPr lang="hu-HU" sz="1900" dirty="0">
              <a:effectLst/>
              <a:latin typeface="+mj-lt"/>
              <a:ea typeface="Calibri" panose="020F0502020204030204" pitchFamily="34" charset="0"/>
            </a:endParaRPr>
          </a:p>
          <a:p>
            <a:endParaRPr lang="hu-HU" sz="1900" dirty="0">
              <a:latin typeface="+mj-lt"/>
            </a:endParaRPr>
          </a:p>
          <a:p>
            <a:r>
              <a:rPr lang="hu-HU" sz="1900" dirty="0">
                <a:latin typeface="+mj-lt"/>
              </a:rPr>
              <a:t>C</a:t>
            </a:r>
            <a:r>
              <a:rPr lang="en-US" sz="1900" dirty="0">
                <a:latin typeface="+mj-lt"/>
              </a:rPr>
              <a:t>lusters were </a:t>
            </a:r>
            <a:r>
              <a:rPr lang="en-US" sz="1900" dirty="0" err="1">
                <a:latin typeface="+mj-lt"/>
              </a:rPr>
              <a:t>analysed</a:t>
            </a:r>
            <a:r>
              <a:rPr lang="en-US" sz="1900" dirty="0">
                <a:latin typeface="+mj-lt"/>
              </a:rPr>
              <a:t> for</a:t>
            </a:r>
            <a:r>
              <a:rPr lang="hu-HU" sz="1900" dirty="0">
                <a:latin typeface="+mj-lt"/>
              </a:rPr>
              <a:t> </a:t>
            </a:r>
            <a:r>
              <a:rPr lang="hu-HU" sz="1900" dirty="0" err="1">
                <a:latin typeface="+mj-lt"/>
              </a:rPr>
              <a:t>the</a:t>
            </a:r>
            <a:r>
              <a:rPr lang="hu-HU" sz="1900" dirty="0">
                <a:latin typeface="+mj-lt"/>
              </a:rPr>
              <a:t> </a:t>
            </a:r>
            <a:r>
              <a:rPr lang="hu-HU" sz="1900" dirty="0" err="1">
                <a:latin typeface="+mj-lt"/>
              </a:rPr>
              <a:t>period</a:t>
            </a:r>
            <a:r>
              <a:rPr lang="en-US" sz="1900" dirty="0">
                <a:latin typeface="+mj-lt"/>
              </a:rPr>
              <a:t> </a:t>
            </a:r>
            <a:r>
              <a:rPr lang="en-US" sz="1900" b="1" dirty="0">
                <a:latin typeface="+mj-lt"/>
              </a:rPr>
              <a:t>March-June 2020</a:t>
            </a:r>
            <a:r>
              <a:rPr lang="en-US" sz="1900" dirty="0">
                <a:latin typeface="+mj-lt"/>
              </a:rPr>
              <a:t>, based on four indicators </a:t>
            </a:r>
            <a:endParaRPr lang="hu-HU" sz="1900" dirty="0">
              <a:latin typeface="+mj-lt"/>
            </a:endParaRPr>
          </a:p>
          <a:p>
            <a:r>
              <a:rPr lang="en-US" sz="1900" dirty="0">
                <a:latin typeface="+mj-lt"/>
              </a:rPr>
              <a:t>(1) change in </a:t>
            </a:r>
            <a:r>
              <a:rPr lang="en-US" sz="1900" b="1" dirty="0">
                <a:latin typeface="+mj-lt"/>
              </a:rPr>
              <a:t>industrial production</a:t>
            </a:r>
            <a:endParaRPr lang="hu-HU" sz="1900" b="1" dirty="0">
              <a:latin typeface="+mj-lt"/>
            </a:endParaRPr>
          </a:p>
          <a:p>
            <a:r>
              <a:rPr lang="en-US" sz="1900" dirty="0">
                <a:latin typeface="+mj-lt"/>
              </a:rPr>
              <a:t>(2) change in </a:t>
            </a:r>
            <a:r>
              <a:rPr lang="en-US" sz="1900" b="1" dirty="0">
                <a:latin typeface="+mj-lt"/>
              </a:rPr>
              <a:t>worker mobility</a:t>
            </a:r>
            <a:r>
              <a:rPr lang="en-US" sz="1900" dirty="0">
                <a:latin typeface="+mj-lt"/>
              </a:rPr>
              <a:t>, </a:t>
            </a:r>
          </a:p>
          <a:p>
            <a:r>
              <a:rPr lang="en-US" sz="1900" dirty="0">
                <a:latin typeface="+mj-lt"/>
              </a:rPr>
              <a:t>(3) change in </a:t>
            </a:r>
            <a:r>
              <a:rPr lang="en-US" sz="1900" b="1" dirty="0">
                <a:latin typeface="+mj-lt"/>
              </a:rPr>
              <a:t>unemployment</a:t>
            </a:r>
            <a:r>
              <a:rPr lang="en-US" sz="1900" dirty="0">
                <a:latin typeface="+mj-lt"/>
              </a:rPr>
              <a:t>, and </a:t>
            </a:r>
          </a:p>
          <a:p>
            <a:r>
              <a:rPr lang="en-US" sz="1900" dirty="0">
                <a:latin typeface="+mj-lt"/>
              </a:rPr>
              <a:t>(4) change in the </a:t>
            </a:r>
            <a:r>
              <a:rPr lang="en-US" sz="1900" b="1" dirty="0">
                <a:latin typeface="+mj-lt"/>
              </a:rPr>
              <a:t>interest </a:t>
            </a:r>
            <a:r>
              <a:rPr lang="hu-HU" sz="1900" b="1" dirty="0" err="1">
                <a:latin typeface="+mj-lt"/>
              </a:rPr>
              <a:t>rate</a:t>
            </a:r>
            <a:r>
              <a:rPr lang="hu-HU" sz="1900" b="1" dirty="0">
                <a:latin typeface="+mj-lt"/>
              </a:rPr>
              <a:t> </a:t>
            </a:r>
            <a:r>
              <a:rPr lang="en-US" sz="1900" b="1" dirty="0">
                <a:latin typeface="+mj-lt"/>
              </a:rPr>
              <a:t>spreads of government bonds.</a:t>
            </a:r>
            <a:endParaRPr lang="hu-HU" sz="1900" b="1" dirty="0">
              <a:latin typeface="+mj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D7D0C7-D79C-4032-90F4-B1A03AFBB5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063152" cy="7015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03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>
                <a:solidFill>
                  <a:srgbClr val="002060"/>
                </a:solidFill>
              </a:rPr>
              <a:t>NKE Ludovika, Gazdaság és Versenyképesség Kutatóintézet</a:t>
            </a:r>
          </a:p>
        </p:txBody>
      </p:sp>
      <p:pic>
        <p:nvPicPr>
          <p:cNvPr id="2050" name="Picture 2" descr="Nemzeti Közszolgálati Egyetem - Szakkollégiumi Együttműködési Fórum - Home 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932" y="753228"/>
            <a:ext cx="1118794" cy="1118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D3041C5-28C6-46F7-A507-0736F347D4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9587"/>
            <a:ext cx="4702629" cy="65788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9C62CFD-FDD4-488E-BE5C-E4CE7BA534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2629" y="402179"/>
            <a:ext cx="4441371" cy="57165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4BA1CAD-33C6-4A0F-BAFF-1FED2D5C36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02629" y="788401"/>
            <a:ext cx="2333602" cy="223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586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42108-D601-46E9-A2B7-003463B29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Conclusions</a:t>
            </a:r>
            <a:r>
              <a:rPr lang="hu-HU" dirty="0"/>
              <a:t>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9F9C3-37A3-4097-8D27-2660AFB6D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15305"/>
            <a:ext cx="9143999" cy="471971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750"/>
              </a:spcAft>
              <a:buNone/>
              <a:tabLst>
                <a:tab pos="457200" algn="l"/>
              </a:tabLst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combination of annual indicators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 variables describing their behaviours during the crisis 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does not make it possible to lay down general rules. </a:t>
            </a:r>
            <a:endParaRPr lang="hu-HU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75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All clusters showed a decline in 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industrial production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compared to the short-term pre-crisis reference period.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heterogeneity within the clusters increased. </a:t>
            </a:r>
            <a:endParaRPr lang="hu-H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75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average of each cluster increased slightly in terms of 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unemployment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while heterogeneity within the cluster did not increase. </a:t>
            </a:r>
            <a:endParaRPr lang="hu-H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75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the case of 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workforce mobility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cluster essentially moved in parallel, starting from roughly the same level and reaching app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the same level in the direction of declining mobility. </a:t>
            </a:r>
            <a:endParaRPr lang="hu-H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75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Larger deviations during the shift towards increasing yields can be detected in connection with the 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risk spread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 five-year government bonds. </a:t>
            </a:r>
            <a:endParaRPr lang="hu-H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532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9965F-F2F4-4397-9802-303B5E6E3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Conclusions</a:t>
            </a:r>
            <a:r>
              <a:rPr lang="hu-HU" dirty="0"/>
              <a:t>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5809E-E259-411D-B85F-C23F9AC35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38766"/>
            <a:ext cx="8958020" cy="4486759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75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2200" dirty="0">
                <a:latin typeface="Times New Roman" panose="02020603050405020304" pitchFamily="18" charset="0"/>
              </a:rPr>
              <a:t>Our analysis gave rise to the conclusion that </a:t>
            </a:r>
            <a:r>
              <a:rPr lang="en-GB" sz="2200" b="1" dirty="0">
                <a:latin typeface="Times New Roman" panose="02020603050405020304" pitchFamily="18" charset="0"/>
              </a:rPr>
              <a:t>the four crisis indicators suggested a trend of homogeneity between clusters. </a:t>
            </a:r>
            <a:endParaRPr lang="en-US" sz="2200" b="1" dirty="0">
              <a:latin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75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u-HU" sz="2200" b="1" dirty="0">
                <a:latin typeface="Times New Roman" panose="02020603050405020304" pitchFamily="18" charset="0"/>
              </a:rPr>
              <a:t>D</a:t>
            </a:r>
            <a:r>
              <a:rPr lang="en-US" sz="2200" b="1" dirty="0" err="1">
                <a:latin typeface="Times New Roman" panose="02020603050405020304" pitchFamily="18" charset="0"/>
              </a:rPr>
              <a:t>ecline</a:t>
            </a:r>
            <a:r>
              <a:rPr lang="en-US" sz="2200" b="1" dirty="0">
                <a:latin typeface="Times New Roman" panose="02020603050405020304" pitchFamily="18" charset="0"/>
              </a:rPr>
              <a:t> in mobility has mostly been accompanied by a slowdown in industrial production, not unemployment</a:t>
            </a:r>
            <a:r>
              <a:rPr lang="en-US" sz="2200" dirty="0">
                <a:latin typeface="Times New Roman" panose="02020603050405020304" pitchFamily="18" charset="0"/>
              </a:rPr>
              <a:t>, which may reflect the impact of economic policy measures aimed at maintaining jobs.</a:t>
            </a:r>
            <a:endParaRPr lang="hu-HU" sz="2200" dirty="0">
              <a:latin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75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u-HU" sz="2200" b="1" dirty="0">
                <a:latin typeface="Times New Roman" panose="02020603050405020304" pitchFamily="18" charset="0"/>
              </a:rPr>
              <a:t>T</a:t>
            </a:r>
            <a:r>
              <a:rPr lang="en-GB" sz="2200" b="1" dirty="0">
                <a:latin typeface="Times New Roman" panose="02020603050405020304" pitchFamily="18" charset="0"/>
              </a:rPr>
              <a:t>he short-term decline caused by the first wave of the coronavirus was not fundamentally rooted in different exposures in terms of public finances, social aspects and external economy. </a:t>
            </a:r>
            <a:endParaRPr lang="hu-HU" sz="2200" b="1" dirty="0">
              <a:latin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75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2200" dirty="0">
                <a:latin typeface="Times New Roman" panose="02020603050405020304" pitchFamily="18" charset="0"/>
              </a:rPr>
              <a:t>This is consistent with the initial theoretical basis of our analysis, stating that a crisis caused by an </a:t>
            </a:r>
            <a:r>
              <a:rPr lang="en-GB" sz="2200" b="1" dirty="0">
                <a:latin typeface="Times New Roman" panose="02020603050405020304" pitchFamily="18" charset="0"/>
              </a:rPr>
              <a:t>exogenous shock </a:t>
            </a:r>
            <a:r>
              <a:rPr lang="en-GB" sz="2200" dirty="0">
                <a:latin typeface="Times New Roman" panose="02020603050405020304" pitchFamily="18" charset="0"/>
              </a:rPr>
              <a:t>does not exert the same effect as a shock based on economic reasons</a:t>
            </a:r>
            <a:r>
              <a:rPr lang="hu-HU" sz="2200" dirty="0">
                <a:latin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lnSpc>
                <a:spcPct val="115000"/>
              </a:lnSpc>
              <a:spcAft>
                <a:spcPts val="75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u-HU" sz="2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FURTHER</a:t>
            </a:r>
            <a:r>
              <a:rPr lang="hu-HU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RESEARCH IS </a:t>
            </a:r>
            <a:r>
              <a:rPr lang="hu-HU" sz="2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NEEDED</a:t>
            </a:r>
            <a:r>
              <a:rPr lang="hu-HU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51083286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9. egyéni séma">
      <a:dk1>
        <a:srgbClr val="FFFFFF"/>
      </a:dk1>
      <a:lt1>
        <a:srgbClr val="002060"/>
      </a:lt1>
      <a:dk2>
        <a:srgbClr val="FFFFFF"/>
      </a:dk2>
      <a:lt2>
        <a:srgbClr val="FCC77E"/>
      </a:lt2>
      <a:accent1>
        <a:srgbClr val="FCC77E"/>
      </a:accent1>
      <a:accent2>
        <a:srgbClr val="FCC77E"/>
      </a:accent2>
      <a:accent3>
        <a:srgbClr val="FCC77E"/>
      </a:accent3>
      <a:accent4>
        <a:srgbClr val="FCC77E"/>
      </a:accent4>
      <a:accent5>
        <a:srgbClr val="FCC77E"/>
      </a:accent5>
      <a:accent6>
        <a:srgbClr val="FCC77E"/>
      </a:accent6>
      <a:hlink>
        <a:srgbClr val="FCC77E"/>
      </a:hlink>
      <a:folHlink>
        <a:srgbClr val="FCC77E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2464</TotalTime>
  <Words>786</Words>
  <Application>Microsoft Office PowerPoint</Application>
  <PresentationFormat>On-screen Show (4:3)</PresentationFormat>
  <Paragraphs>57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Times New Roman</vt:lpstr>
      <vt:lpstr>Berlin</vt:lpstr>
      <vt:lpstr>The short-term economic impact of the Covid-19 pandemic in the EU</vt:lpstr>
      <vt:lpstr>This time is really different…</vt:lpstr>
      <vt:lpstr>The nature of the shock</vt:lpstr>
      <vt:lpstr>Methodology</vt:lpstr>
      <vt:lpstr>The seven clusters</vt:lpstr>
      <vt:lpstr>PowerPoint Presentation</vt:lpstr>
      <vt:lpstr>PowerPoint Presentation</vt:lpstr>
      <vt:lpstr>Conclusions (1)</vt:lpstr>
      <vt:lpstr>Conclusions (2)</vt:lpstr>
      <vt:lpstr>Thank You very much for your attention!</vt:lpstr>
    </vt:vector>
  </TitlesOfParts>
  <Company>NKE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Kutasi Gábor</dc:creator>
  <cp:lastModifiedBy>Kolozsi Pál Péter Dr.</cp:lastModifiedBy>
  <cp:revision>37</cp:revision>
  <dcterms:created xsi:type="dcterms:W3CDTF">2020-11-10T10:33:10Z</dcterms:created>
  <dcterms:modified xsi:type="dcterms:W3CDTF">2020-12-08T18:15:21Z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Owner">
    <vt:lpwstr>kolozsip@mnb.hu</vt:lpwstr>
  </property>
  <property fmtid="{D5CDD505-2E9C-101B-9397-08002B2CF9AE}" pid="5" name="MSIP_Label_b0d11092-50c9-4e74-84b5-b1af078dc3d0_SetDate">
    <vt:lpwstr>2020-11-11T12:13:00.2440158Z</vt:lpwstr>
  </property>
  <property fmtid="{D5CDD505-2E9C-101B-9397-08002B2CF9AE}" pid="6" name="MSIP_Label_b0d11092-50c9-4e74-84b5-b1af078dc3d0_Name">
    <vt:lpwstr>Protected</vt:lpwstr>
  </property>
  <property fmtid="{D5CDD505-2E9C-101B-9397-08002B2CF9AE}" pid="7" name="MSIP_Label_b0d11092-50c9-4e74-84b5-b1af078dc3d0_Application">
    <vt:lpwstr>Microsoft Azure Information Protection</vt:lpwstr>
  </property>
  <property fmtid="{D5CDD505-2E9C-101B-9397-08002B2CF9AE}" pid="8" name="MSIP_Label_b0d11092-50c9-4e74-84b5-b1af078dc3d0_ActionId">
    <vt:lpwstr>e4e81a6a-5e0f-46cd-aa74-368c84f1caea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